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3" r:id="rId1"/>
  </p:sldMasterIdLst>
  <p:sldIdLst>
    <p:sldId id="259" r:id="rId2"/>
    <p:sldId id="261" r:id="rId3"/>
    <p:sldId id="260" r:id="rId4"/>
    <p:sldId id="258" r:id="rId5"/>
    <p:sldId id="257" r:id="rId6"/>
    <p:sldId id="264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6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0173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3063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44763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43957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9858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840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579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493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985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513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408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201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6536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2021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621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8369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7929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F2BB8D3-D6CD-2E49-9311-04266263239A}" type="datetimeFigureOut">
              <a:rPr lang="en-GB" smtClean="0"/>
              <a:t>20/12/2018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5D752-643A-6D40-A665-6F85AB3D05C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382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3.mov"/><Relationship Id="rId7" Type="http://schemas.openxmlformats.org/officeDocument/2006/relationships/image" Target="../media/image12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ov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5.mo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video" Target="../media/media6.mov"/><Relationship Id="rId5" Type="http://schemas.microsoft.com/office/2007/relationships/media" Target="../media/media6.mov"/><Relationship Id="rId10" Type="http://schemas.openxmlformats.org/officeDocument/2006/relationships/image" Target="../media/image15.png"/><Relationship Id="rId4" Type="http://schemas.openxmlformats.org/officeDocument/2006/relationships/video" Target="../media/media5.mov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6106AA-A315-4349-940D-ECB1DF639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84407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s-ES" sz="5400" dirty="0" err="1"/>
              <a:t>Pedestrian</a:t>
            </a:r>
            <a:r>
              <a:rPr lang="es-ES" sz="5400" dirty="0"/>
              <a:t> Tracking </a:t>
            </a:r>
            <a:br>
              <a:rPr lang="es-ES" sz="5400" dirty="0"/>
            </a:br>
            <a:r>
              <a:rPr lang="es-ES" sz="5400" dirty="0" err="1"/>
              <a:t>From</a:t>
            </a:r>
            <a:r>
              <a:rPr lang="es-ES" sz="5400" dirty="0"/>
              <a:t> </a:t>
            </a:r>
            <a:r>
              <a:rPr lang="es-ES" sz="5400" dirty="0" err="1"/>
              <a:t>Moving</a:t>
            </a:r>
            <a:r>
              <a:rPr lang="es-ES" sz="5400" dirty="0"/>
              <a:t> Camera Car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4EA421-D371-441B-ADF4-B769E7441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1476" y="5195146"/>
            <a:ext cx="4819835" cy="9568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>
                <a:latin typeface="+mj-lt"/>
              </a:rPr>
              <a:t>Alberto del Amo Panadero</a:t>
            </a:r>
          </a:p>
          <a:p>
            <a:pPr marL="0" indent="0">
              <a:buNone/>
            </a:pPr>
            <a:r>
              <a:rPr lang="es-ES" dirty="0">
                <a:latin typeface="+mj-lt"/>
              </a:rPr>
              <a:t>Santiago Domínguez Collado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33B9276-06A9-F745-AB43-6E5FB35A3E70}"/>
              </a:ext>
            </a:extLst>
          </p:cNvPr>
          <p:cNvSpPr txBox="1"/>
          <p:nvPr/>
        </p:nvSpPr>
        <p:spPr>
          <a:xfrm>
            <a:off x="4381499" y="3329338"/>
            <a:ext cx="342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err="1"/>
              <a:t>Visión</a:t>
            </a:r>
            <a:r>
              <a:rPr lang="en-GB" sz="2800" dirty="0"/>
              <a:t> Artificial</a:t>
            </a:r>
          </a:p>
        </p:txBody>
      </p:sp>
    </p:spTree>
    <p:extLst>
      <p:ext uri="{BB962C8B-B14F-4D97-AF65-F5344CB8AC3E}">
        <p14:creationId xmlns:p14="http://schemas.microsoft.com/office/powerpoint/2010/main" val="3656793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0D7E4-8005-43B8-A83A-678594049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6E57E7-300D-4A00-B464-5FCE7CADD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Contexto</a:t>
            </a:r>
          </a:p>
          <a:p>
            <a:r>
              <a:rPr lang="es-ES" dirty="0" err="1"/>
              <a:t>peopleDetectorACF</a:t>
            </a:r>
            <a:r>
              <a:rPr lang="es-ES" dirty="0"/>
              <a:t>()</a:t>
            </a:r>
          </a:p>
          <a:p>
            <a:r>
              <a:rPr lang="es-ES" dirty="0"/>
              <a:t>Filtro de Kalman</a:t>
            </a:r>
          </a:p>
          <a:p>
            <a:r>
              <a:rPr lang="es-ES" dirty="0"/>
              <a:t>Vídeos</a:t>
            </a:r>
          </a:p>
          <a:p>
            <a:pPr lvl="1"/>
            <a:r>
              <a:rPr lang="es-ES" dirty="0"/>
              <a:t>Original</a:t>
            </a:r>
          </a:p>
          <a:p>
            <a:pPr lvl="1"/>
            <a:r>
              <a:rPr lang="es-ES" dirty="0"/>
              <a:t>Pruebas</a:t>
            </a:r>
          </a:p>
          <a:p>
            <a:pPr lvl="1"/>
            <a:r>
              <a:rPr lang="es-ES" dirty="0"/>
              <a:t>Problemas</a:t>
            </a:r>
          </a:p>
          <a:p>
            <a:r>
              <a:rPr lang="es-ES" dirty="0"/>
              <a:t>Conclusión</a:t>
            </a:r>
          </a:p>
        </p:txBody>
      </p:sp>
    </p:spTree>
    <p:extLst>
      <p:ext uri="{BB962C8B-B14F-4D97-AF65-F5344CB8AC3E}">
        <p14:creationId xmlns:p14="http://schemas.microsoft.com/office/powerpoint/2010/main" val="2512118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212E24-E1E8-4505-9FF2-78CC37B7A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Contexto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8B3E270A-4960-4C1B-BE41-C9B75EEAE8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578" t="29929" r="28846" b="26479"/>
          <a:stretch/>
        </p:blipFill>
        <p:spPr>
          <a:xfrm>
            <a:off x="4273236" y="1655885"/>
            <a:ext cx="5344901" cy="3078179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EC6FA333-6931-40F6-A727-8C5BE715C54E}"/>
              </a:ext>
            </a:extLst>
          </p:cNvPr>
          <p:cNvSpPr/>
          <p:nvPr/>
        </p:nvSpPr>
        <p:spPr>
          <a:xfrm>
            <a:off x="1309734" y="1619669"/>
            <a:ext cx="2094368" cy="110452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Extracción de características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F2F2E0B-0DBF-44AC-A142-470F734D1D07}"/>
              </a:ext>
            </a:extLst>
          </p:cNvPr>
          <p:cNvSpPr/>
          <p:nvPr/>
        </p:nvSpPr>
        <p:spPr>
          <a:xfrm>
            <a:off x="1309734" y="3350242"/>
            <a:ext cx="2094368" cy="110452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Reconocimiento de personas con parámetros introducidos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293AFA1-2C34-453B-A7AE-FE0A01CFE25D}"/>
              </a:ext>
            </a:extLst>
          </p:cNvPr>
          <p:cNvSpPr/>
          <p:nvPr/>
        </p:nvSpPr>
        <p:spPr>
          <a:xfrm>
            <a:off x="5949804" y="5004753"/>
            <a:ext cx="1991763" cy="110452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Salida de vídeo con los </a:t>
            </a:r>
            <a:r>
              <a:rPr lang="es-ES" dirty="0" err="1"/>
              <a:t>trackeos</a:t>
            </a:r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C079456-307D-4E75-9B01-E31A46B53F3E}"/>
              </a:ext>
            </a:extLst>
          </p:cNvPr>
          <p:cNvSpPr/>
          <p:nvPr/>
        </p:nvSpPr>
        <p:spPr>
          <a:xfrm>
            <a:off x="1361036" y="5004753"/>
            <a:ext cx="1991763" cy="110452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Filtro de Kalman</a:t>
            </a:r>
          </a:p>
        </p:txBody>
      </p: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E2DD25D2-CEAC-4E9F-9E9A-3A4FBEFA4062}"/>
              </a:ext>
            </a:extLst>
          </p:cNvPr>
          <p:cNvCxnSpPr>
            <a:stCxn id="3" idx="2"/>
            <a:endCxn id="5" idx="0"/>
          </p:cNvCxnSpPr>
          <p:nvPr/>
        </p:nvCxnSpPr>
        <p:spPr>
          <a:xfrm>
            <a:off x="2356918" y="2724192"/>
            <a:ext cx="0" cy="6260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E8A10F44-553A-460E-ACDA-64148866B239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2356918" y="4454765"/>
            <a:ext cx="0" cy="5499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AC702D9E-CEA7-4901-8E28-1EFC5731D0AF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>
            <a:off x="3352799" y="5557015"/>
            <a:ext cx="25970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6552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D7BDD-8691-451E-AAB6-FFFAF3A8D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peopleDetectorACF</a:t>
            </a:r>
            <a:r>
              <a:rPr lang="en-GB" dirty="0"/>
              <a:t>(‘</a:t>
            </a:r>
            <a:r>
              <a:rPr lang="en-GB" dirty="0" err="1"/>
              <a:t>caltech</a:t>
            </a:r>
            <a:r>
              <a:rPr lang="en-GB" dirty="0"/>
              <a:t>’)</a:t>
            </a:r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FC8D72-34A6-4A31-9940-B82C63AF35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330" t="36551" r="32063" b="17799"/>
          <a:stretch/>
        </p:blipFill>
        <p:spPr>
          <a:xfrm>
            <a:off x="5645457" y="1690688"/>
            <a:ext cx="5708343" cy="4116593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848FD168-5851-0D45-9E6E-902DAC2F1BC6}"/>
              </a:ext>
            </a:extLst>
          </p:cNvPr>
          <p:cNvSpPr txBox="1"/>
          <p:nvPr/>
        </p:nvSpPr>
        <p:spPr>
          <a:xfrm>
            <a:off x="838200" y="1975757"/>
            <a:ext cx="4422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Detector de personas </a:t>
            </a:r>
            <a:r>
              <a:rPr lang="en-GB" dirty="0" err="1"/>
              <a:t>preentrenado</a:t>
            </a:r>
            <a:r>
              <a:rPr lang="en-GB" dirty="0"/>
              <a:t> que </a:t>
            </a:r>
            <a:r>
              <a:rPr lang="en-GB" dirty="0" err="1"/>
              <a:t>nos</a:t>
            </a:r>
            <a:r>
              <a:rPr lang="en-GB" dirty="0"/>
              <a:t> </a:t>
            </a:r>
            <a:r>
              <a:rPr lang="en-GB" dirty="0" err="1"/>
              <a:t>proporciona</a:t>
            </a:r>
            <a:r>
              <a:rPr lang="en-GB" dirty="0"/>
              <a:t> </a:t>
            </a:r>
            <a:r>
              <a:rPr lang="en-GB" dirty="0" err="1"/>
              <a:t>Matlab</a:t>
            </a:r>
            <a:r>
              <a:rPr lang="en-GB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Utiliza</a:t>
            </a:r>
            <a:r>
              <a:rPr lang="en-GB" dirty="0"/>
              <a:t> las </a:t>
            </a:r>
            <a:r>
              <a:rPr lang="es-ES" dirty="0" err="1"/>
              <a:t>aggregate</a:t>
            </a:r>
            <a:r>
              <a:rPr lang="es-ES" dirty="0"/>
              <a:t> </a:t>
            </a:r>
            <a:r>
              <a:rPr lang="es-ES" dirty="0" err="1"/>
              <a:t>channel</a:t>
            </a:r>
            <a:r>
              <a:rPr lang="es-ES" dirty="0"/>
              <a:t> </a:t>
            </a:r>
            <a:r>
              <a:rPr lang="es-ES" dirty="0" err="1"/>
              <a:t>features</a:t>
            </a:r>
            <a:r>
              <a:rPr lang="es-ES" dirty="0"/>
              <a:t> como descriptores.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5204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001FA7-3E52-5446-B72C-67737D365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347" y="579438"/>
            <a:ext cx="9404723" cy="1400530"/>
          </a:xfrm>
        </p:spPr>
        <p:txBody>
          <a:bodyPr/>
          <a:lstStyle/>
          <a:p>
            <a:r>
              <a:rPr lang="en-GB" dirty="0" err="1"/>
              <a:t>Filtro</a:t>
            </a:r>
            <a:r>
              <a:rPr lang="en-GB" dirty="0"/>
              <a:t> de Kalman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06AA68A5-F56D-084F-86E3-4CB78740E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70397" y="1979968"/>
            <a:ext cx="6817298" cy="343243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tangle 10">
                <a:extLst>
                  <a:ext uri="{FF2B5EF4-FFF2-40B4-BE49-F238E27FC236}">
                    <a16:creationId xmlns:a16="http://schemas.microsoft.com/office/drawing/2014/main" id="{1C204518-ED7F-9145-B9D9-468300A5AB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6705" y="1930914"/>
                <a:ext cx="4381995" cy="338554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171450" marR="0" lvl="0" indent="-17145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endParaRPr kumimoji="0" lang="es-ES" altLang="es-ES" sz="1400" b="0" i="0" u="none" strike="noStrike" cap="none" normalizeH="0" baseline="0" dirty="0">
                  <a:ln>
                    <a:noFill/>
                  </a:ln>
                  <a:solidFill>
                    <a:srgbClr val="222222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171450" indent="-171450" defTabSz="914400">
                  <a:buFont typeface="Arial" panose="020B0604020202020204" pitchFamily="34" charset="0"/>
                  <a:buChar char="•"/>
                </a:pPr>
                <a:r>
                  <a:rPr lang="el-GR" altLang="es-ES" sz="14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Φ</a:t>
                </a:r>
                <a:r>
                  <a:rPr lang="es-ES" altLang="es-ES" sz="14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: </a:t>
                </a:r>
                <a:r>
                  <a:rPr kumimoji="0" lang="es-ES" altLang="es-E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Matriz de Transición de estados</a:t>
                </a:r>
                <a:endParaRPr kumimoji="0" lang="es-ES" altLang="es-E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171450" marR="0" lvl="0" indent="-17145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endParaRPr kumimoji="0" lang="es-ES" altLang="es-E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171450" marR="0" lvl="0" indent="-17145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es-ES" altLang="es-ES" sz="14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x</a:t>
                </a:r>
                <a:r>
                  <a:rPr kumimoji="0" lang="es-ES" altLang="es-E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: El estimado a priori del vector de estados.</a:t>
                </a:r>
                <a:endParaRPr kumimoji="0" lang="es-ES" altLang="es-E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171450" marR="0" lvl="0" indent="-17145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endParaRPr kumimoji="0" lang="es-ES" altLang="es-E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171450" marR="0" lvl="0" indent="-17145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s-ES" altLang="es-E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P: </a:t>
                </a:r>
                <a14:m>
                  <m:oMath xmlns:m="http://schemas.openxmlformats.org/officeDocument/2006/math">
                    <a:fld id="{825F15A7-03F4-43D7-82C5-3E23DA2F108C}" type="mathplaceholder">
                      <a:rPr kumimoji="0" lang="es-ES" altLang="es-ES" sz="1400" b="0" i="1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a:t>Escriba aquí la ecuación.</a:t>
                    </a:fld>
                  </m:oMath>
                </a14:m>
                <a:r>
                  <a:rPr kumimoji="0" lang="es-ES" altLang="es-E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Covarianza del error asociada a la estimación a priori.</a:t>
                </a:r>
              </a:p>
              <a:p>
                <a:pPr marL="171450" marR="0" lvl="0" indent="-17145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endParaRPr kumimoji="0" lang="es-ES" altLang="es-E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endParaRPr>
              </a:p>
              <a:p>
                <a:pPr marL="171450" marR="0" lvl="0" indent="-17145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lang="es-ES" altLang="es-ES" sz="1400" dirty="0">
                    <a:solidFill>
                      <a:schemeClr val="tx1"/>
                    </a:solidFill>
                    <a:cs typeface="Arial" panose="020B0604020202020204" pitchFamily="34" charset="0"/>
                  </a:rPr>
                  <a:t>z</a:t>
                </a:r>
                <a:r>
                  <a:rPr kumimoji="0" lang="es-ES" altLang="es-E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: Vector de mediciones al momento </a:t>
                </a:r>
                <a:r>
                  <a:rPr kumimoji="0" lang="es-ES" altLang="es-ES" sz="1400" b="0" i="1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k</a:t>
                </a:r>
                <a:r>
                  <a:rPr kumimoji="0" lang="es-ES" altLang="es-E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  <a:endParaRPr lang="es-ES" altLang="es-ES" sz="1400" dirty="0">
                  <a:solidFill>
                    <a:schemeClr val="tx1"/>
                  </a:solidFill>
                </a:endParaRPr>
              </a:p>
              <a:p>
                <a:pPr marR="0" lvl="0" algn="l" defTabSz="914400" rtl="0" eaLnBrk="0" fontAlgn="base" latinLnBrk="0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endParaRPr kumimoji="0" lang="es-ES" altLang="es-E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171450" marR="0" lvl="0" indent="-171450" algn="l" defTabSz="914400" rtl="0" eaLnBrk="0" fontAlgn="base" latinLnBrk="0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s-ES" altLang="es-E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H: La matriz que indica la relación entre mediciones y el estado.</a:t>
                </a:r>
              </a:p>
              <a:p>
                <a:pPr marR="0" lvl="0" algn="l" defTabSz="914400" rtl="0" eaLnBrk="0" fontAlgn="base" latinLnBrk="0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tabLst/>
                </a:pPr>
                <a:r>
                  <a:rPr kumimoji="0" lang="es-ES" altLang="es-E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  </a:t>
                </a:r>
              </a:p>
              <a:p>
                <a:pPr marL="171450" marR="0" lvl="0" indent="-17145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</a:pPr>
                <a:r>
                  <a:rPr kumimoji="0" lang="es-ES" altLang="es-ES" sz="1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R:  La matriz de covarianza del ruido de las mediciones.</a:t>
                </a:r>
                <a:endParaRPr kumimoji="0" lang="es-ES" altLang="es-E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4" name="Rectangle 10">
                <a:extLst>
                  <a:ext uri="{FF2B5EF4-FFF2-40B4-BE49-F238E27FC236}">
                    <a16:creationId xmlns:a16="http://schemas.microsoft.com/office/drawing/2014/main" id="{1C204518-ED7F-9145-B9D9-468300A5ABA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56705" y="1930914"/>
                <a:ext cx="4381995" cy="3385542"/>
              </a:xfrm>
              <a:prstGeom prst="rect">
                <a:avLst/>
              </a:prstGeom>
              <a:blipFill>
                <a:blip r:embed="rId3"/>
                <a:stretch>
                  <a:fillRect l="-278" b="-541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AutoShape 11" descr="{\mathbf  {\Phi }}_{{k}}:">
            <a:extLst>
              <a:ext uri="{FF2B5EF4-FFF2-40B4-BE49-F238E27FC236}">
                <a16:creationId xmlns:a16="http://schemas.microsoft.com/office/drawing/2014/main" id="{93FDE2BA-3EB3-9044-BB01-AA7C4456DF3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850" y="-8683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6" name="AutoShape 12" descr="{\textbf  {x}}_{{k|k-1}}">
            <a:extLst>
              <a:ext uri="{FF2B5EF4-FFF2-40B4-BE49-F238E27FC236}">
                <a16:creationId xmlns:a16="http://schemas.microsoft.com/office/drawing/2014/main" id="{6DAD2A23-738D-E74C-9219-EEBDA035BF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857625" y="-8683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7" name="AutoShape 13" descr="{\textbf  {x}}_{{k-1|k-1}}">
            <a:extLst>
              <a:ext uri="{FF2B5EF4-FFF2-40B4-BE49-F238E27FC236}">
                <a16:creationId xmlns:a16="http://schemas.microsoft.com/office/drawing/2014/main" id="{80A26FC5-027C-D74D-82B7-DA4FD8EC272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33900" y="-8683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8" name="AutoShape 14" descr="{\textbf  {x}}_{{k|k-1}}:">
            <a:extLst>
              <a:ext uri="{FF2B5EF4-FFF2-40B4-BE49-F238E27FC236}">
                <a16:creationId xmlns:a16="http://schemas.microsoft.com/office/drawing/2014/main" id="{1F47C3C8-3B12-E446-92B5-4387B2E5F00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850" y="-5794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9" name="AutoShape 15" descr="{\textbf  {P}}_{{k|k-1}}:">
            <a:extLst>
              <a:ext uri="{FF2B5EF4-FFF2-40B4-BE49-F238E27FC236}">
                <a16:creationId xmlns:a16="http://schemas.microsoft.com/office/drawing/2014/main" id="{E42CA17E-58E8-3F41-832E-8E614D8844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850" y="-2889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0" name="AutoShape 16" descr="{\textbf  {z}}_{k}:">
            <a:extLst>
              <a:ext uri="{FF2B5EF4-FFF2-40B4-BE49-F238E27FC236}">
                <a16:creationId xmlns:a16="http://schemas.microsoft.com/office/drawing/2014/main" id="{64368E99-D7EC-B749-970F-9644D3DA7A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85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1" name="AutoShape 17" descr="{\textbf  {H}}_{k}:">
            <a:extLst>
              <a:ext uri="{FF2B5EF4-FFF2-40B4-BE49-F238E27FC236}">
                <a16:creationId xmlns:a16="http://schemas.microsoft.com/office/drawing/2014/main" id="{38877B06-7C0A-9E48-80A2-27205590BC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850" y="2889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2" name="AutoShape 18" descr="{\textbf  {R}}_{k}:">
            <a:extLst>
              <a:ext uri="{FF2B5EF4-FFF2-40B4-BE49-F238E27FC236}">
                <a16:creationId xmlns:a16="http://schemas.microsoft.com/office/drawing/2014/main" id="{E1759DA8-2F74-694F-9C92-30964502858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9850" y="5794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9753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DB615F-A79B-7C40-A126-E09949BDB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Video original</a:t>
            </a:r>
          </a:p>
        </p:txBody>
      </p:sp>
      <p:pic>
        <p:nvPicPr>
          <p:cNvPr id="4" name="Original">
            <a:hlinkClick r:id="" action="ppaction://media"/>
            <a:extLst>
              <a:ext uri="{FF2B5EF4-FFF2-40B4-BE49-F238E27FC236}">
                <a16:creationId xmlns:a16="http://schemas.microsoft.com/office/drawing/2014/main" id="{528F409E-A4ED-7341-AC5A-452653ABE9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9300" y="1500613"/>
            <a:ext cx="815340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272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3ECAD3-F889-C048-9EC6-97009FDE7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Pruebas</a:t>
            </a:r>
            <a:endParaRPr lang="en-GB" dirty="0"/>
          </a:p>
        </p:txBody>
      </p:sp>
      <p:pic>
        <p:nvPicPr>
          <p:cNvPr id="7" name="VelocidadLineal">
            <a:hlinkClick r:id="" action="ppaction://media"/>
            <a:extLst>
              <a:ext uri="{FF2B5EF4-FFF2-40B4-BE49-F238E27FC236}">
                <a16:creationId xmlns:a16="http://schemas.microsoft.com/office/drawing/2014/main" id="{49D0FA80-672A-E844-B448-E9C75E94E8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1034" y="1853248"/>
            <a:ext cx="4400981" cy="3934652"/>
          </a:xfrm>
          <a:prstGeom prst="rect">
            <a:avLst/>
          </a:prstGeom>
        </p:spPr>
      </p:pic>
      <p:pic>
        <p:nvPicPr>
          <p:cNvPr id="8" name="VelocidadLineal2">
            <a:hlinkClick r:id="" action="ppaction://media"/>
            <a:extLst>
              <a:ext uri="{FF2B5EF4-FFF2-40B4-BE49-F238E27FC236}">
                <a16:creationId xmlns:a16="http://schemas.microsoft.com/office/drawing/2014/main" id="{E57C6222-A116-7141-8ABF-4010136F3D1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89557" y="1853248"/>
            <a:ext cx="4370925" cy="393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01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0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che3">
            <a:hlinkClick r:id="" action="ppaction://media"/>
            <a:extLst>
              <a:ext uri="{FF2B5EF4-FFF2-40B4-BE49-F238E27FC236}">
                <a16:creationId xmlns:a16="http://schemas.microsoft.com/office/drawing/2014/main" id="{7F80AB96-5310-B44E-9545-42A9B07ACC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43428" y="1915341"/>
            <a:ext cx="3362985" cy="3027317"/>
          </a:xfrm>
          <a:prstGeom prst="rect">
            <a:avLst/>
          </a:prstGeom>
        </p:spPr>
      </p:pic>
      <p:pic>
        <p:nvPicPr>
          <p:cNvPr id="5" name="Coche2">
            <a:hlinkClick r:id="" action="ppaction://media"/>
            <a:extLst>
              <a:ext uri="{FF2B5EF4-FFF2-40B4-BE49-F238E27FC236}">
                <a16:creationId xmlns:a16="http://schemas.microsoft.com/office/drawing/2014/main" id="{0C1473EE-5859-F449-84D8-CCCA3588964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63717" y="1915340"/>
            <a:ext cx="3362984" cy="3027317"/>
          </a:xfrm>
          <a:prstGeom prst="rect">
            <a:avLst/>
          </a:prstGeom>
        </p:spPr>
      </p:pic>
      <p:pic>
        <p:nvPicPr>
          <p:cNvPr id="6" name="Coche1">
            <a:hlinkClick r:id="" action="ppaction://media"/>
            <a:extLst>
              <a:ext uri="{FF2B5EF4-FFF2-40B4-BE49-F238E27FC236}">
                <a16:creationId xmlns:a16="http://schemas.microsoft.com/office/drawing/2014/main" id="{641F319A-5146-1A45-B3C7-32BB90641621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503573" y="1915341"/>
            <a:ext cx="3362984" cy="302731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734F15C1-1BF6-D74E-B7BE-2AC219254366}"/>
              </a:ext>
            </a:extLst>
          </p:cNvPr>
          <p:cNvSpPr txBox="1"/>
          <p:nvPr/>
        </p:nvSpPr>
        <p:spPr>
          <a:xfrm>
            <a:off x="831273" y="463138"/>
            <a:ext cx="87283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200" dirty="0" err="1">
                <a:latin typeface="+mj-lt"/>
              </a:rPr>
              <a:t>Problemas</a:t>
            </a:r>
            <a:endParaRPr lang="en-GB" sz="4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8362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4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4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2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0" mute="1">
                <p:cTn id="3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7E9A7-E8E5-5140-8471-5B6C69933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Conclusiones</a:t>
            </a:r>
            <a:endParaRPr lang="en-GB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A5F7F5-841B-0545-8FF9-7394A9344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729" y="2269820"/>
            <a:ext cx="8946541" cy="2318360"/>
          </a:xfrm>
        </p:spPr>
        <p:txBody>
          <a:bodyPr/>
          <a:lstStyle/>
          <a:p>
            <a:pPr algn="just"/>
            <a:r>
              <a:rPr lang="en-GB" dirty="0"/>
              <a:t>Como </a:t>
            </a:r>
            <a:r>
              <a:rPr lang="en-GB" dirty="0" err="1"/>
              <a:t>hemos</a:t>
            </a:r>
            <a:r>
              <a:rPr lang="en-GB" dirty="0"/>
              <a:t> </a:t>
            </a:r>
            <a:r>
              <a:rPr lang="en-GB" dirty="0" err="1"/>
              <a:t>podido</a:t>
            </a:r>
            <a:r>
              <a:rPr lang="en-GB" dirty="0"/>
              <a:t>, </a:t>
            </a:r>
            <a:r>
              <a:rPr lang="en-GB" dirty="0" err="1"/>
              <a:t>comprobar</a:t>
            </a:r>
            <a:r>
              <a:rPr lang="en-GB" dirty="0"/>
              <a:t> a </a:t>
            </a:r>
            <a:r>
              <a:rPr lang="en-GB" dirty="0" err="1"/>
              <a:t>pesar</a:t>
            </a:r>
            <a:r>
              <a:rPr lang="en-GB" dirty="0"/>
              <a:t> de no </a:t>
            </a:r>
            <a:r>
              <a:rPr lang="en-GB" dirty="0" err="1"/>
              <a:t>haber</a:t>
            </a:r>
            <a:r>
              <a:rPr lang="en-GB" dirty="0"/>
              <a:t> </a:t>
            </a:r>
            <a:r>
              <a:rPr lang="en-GB" dirty="0" err="1"/>
              <a:t>calibrado</a:t>
            </a:r>
            <a:r>
              <a:rPr lang="en-GB" dirty="0"/>
              <a:t> </a:t>
            </a:r>
            <a:r>
              <a:rPr lang="en-GB" dirty="0" err="1"/>
              <a:t>todos</a:t>
            </a:r>
            <a:r>
              <a:rPr lang="en-GB" dirty="0"/>
              <a:t> los </a:t>
            </a:r>
            <a:r>
              <a:rPr lang="en-GB" dirty="0" err="1"/>
              <a:t>parámetros</a:t>
            </a:r>
            <a:r>
              <a:rPr lang="en-GB" dirty="0"/>
              <a:t> del detector y el </a:t>
            </a:r>
            <a:r>
              <a:rPr lang="en-GB" dirty="0" err="1"/>
              <a:t>filtro</a:t>
            </a:r>
            <a:r>
              <a:rPr lang="en-GB" dirty="0"/>
              <a:t> a </a:t>
            </a:r>
            <a:r>
              <a:rPr lang="en-GB" dirty="0" err="1"/>
              <a:t>nuestro</a:t>
            </a:r>
            <a:r>
              <a:rPr lang="en-GB" dirty="0"/>
              <a:t> </a:t>
            </a:r>
            <a:r>
              <a:rPr lang="en-GB" dirty="0" err="1"/>
              <a:t>caso</a:t>
            </a:r>
            <a:r>
              <a:rPr lang="en-GB" dirty="0"/>
              <a:t> de </a:t>
            </a:r>
            <a:r>
              <a:rPr lang="en-GB" dirty="0" err="1"/>
              <a:t>uso</a:t>
            </a:r>
            <a:r>
              <a:rPr lang="en-GB" dirty="0"/>
              <a:t>, </a:t>
            </a:r>
            <a:r>
              <a:rPr lang="en-GB" dirty="0" err="1"/>
              <a:t>obtenemos</a:t>
            </a:r>
            <a:r>
              <a:rPr lang="en-GB" dirty="0"/>
              <a:t> una precision </a:t>
            </a:r>
            <a:r>
              <a:rPr lang="en-GB" dirty="0" err="1"/>
              <a:t>buena</a:t>
            </a:r>
            <a:r>
              <a:rPr lang="en-GB" dirty="0"/>
              <a:t>.</a:t>
            </a:r>
          </a:p>
          <a:p>
            <a:pPr algn="just"/>
            <a:endParaRPr lang="en-GB" dirty="0"/>
          </a:p>
          <a:p>
            <a:pPr algn="just"/>
            <a:r>
              <a:rPr lang="en-GB" dirty="0" err="1"/>
              <a:t>Consideramos</a:t>
            </a:r>
            <a:r>
              <a:rPr lang="en-GB" dirty="0"/>
              <a:t> que el </a:t>
            </a:r>
            <a:r>
              <a:rPr lang="en-GB" dirty="0" err="1"/>
              <a:t>algoritmo</a:t>
            </a:r>
            <a:r>
              <a:rPr lang="en-GB" dirty="0"/>
              <a:t> es </a:t>
            </a:r>
            <a:r>
              <a:rPr lang="en-GB" dirty="0" err="1"/>
              <a:t>bastante</a:t>
            </a:r>
            <a:r>
              <a:rPr lang="en-GB" dirty="0"/>
              <a:t> </a:t>
            </a:r>
            <a:r>
              <a:rPr lang="en-GB" dirty="0" err="1"/>
              <a:t>preciso</a:t>
            </a:r>
            <a:r>
              <a:rPr lang="en-GB" dirty="0"/>
              <a:t> y se debe </a:t>
            </a:r>
            <a:r>
              <a:rPr lang="en-GB" dirty="0" err="1"/>
              <a:t>tener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cuenta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caso</a:t>
            </a:r>
            <a:r>
              <a:rPr lang="en-GB" dirty="0"/>
              <a:t> de </a:t>
            </a:r>
            <a:r>
              <a:rPr lang="en-GB" dirty="0" err="1"/>
              <a:t>realizar</a:t>
            </a:r>
            <a:r>
              <a:rPr lang="en-GB" dirty="0"/>
              <a:t> </a:t>
            </a:r>
            <a:r>
              <a:rPr lang="en-GB" dirty="0" err="1"/>
              <a:t>trabajos</a:t>
            </a:r>
            <a:r>
              <a:rPr lang="en-GB" dirty="0"/>
              <a:t> de </a:t>
            </a:r>
            <a:r>
              <a:rPr lang="en-GB" dirty="0" err="1"/>
              <a:t>este</a:t>
            </a:r>
            <a:r>
              <a:rPr lang="en-GB" dirty="0"/>
              <a:t> </a:t>
            </a:r>
            <a:r>
              <a:rPr lang="en-GB" dirty="0" err="1"/>
              <a:t>tipo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09801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{07789001-BDDC-8443-86E5-495A6BF1DB88}tf10001062</Template>
  <TotalTime>1214</TotalTime>
  <Words>132</Words>
  <Application>Microsoft Office PowerPoint</Application>
  <PresentationFormat>Panorámica</PresentationFormat>
  <Paragraphs>42</Paragraphs>
  <Slides>9</Slides>
  <Notes>0</Notes>
  <HiddenSlides>0</HiddenSlides>
  <MMClips>6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Century Gothic</vt:lpstr>
      <vt:lpstr>Wingdings 3</vt:lpstr>
      <vt:lpstr>Ion</vt:lpstr>
      <vt:lpstr>Pedestrian Tracking  From Moving Camera Car</vt:lpstr>
      <vt:lpstr>Índice</vt:lpstr>
      <vt:lpstr>Contexto</vt:lpstr>
      <vt:lpstr>peopleDetectorACF(‘caltech’)</vt:lpstr>
      <vt:lpstr>Filtro de Kalman</vt:lpstr>
      <vt:lpstr>Video original</vt:lpstr>
      <vt:lpstr>Pruebas</vt:lpstr>
      <vt:lpstr>Presentación de PowerPoint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Amo Pastelero Alberto del</dc:creator>
  <cp:lastModifiedBy>Domínguez Collado Santiago</cp:lastModifiedBy>
  <cp:revision>16</cp:revision>
  <dcterms:created xsi:type="dcterms:W3CDTF">2018-12-19T18:12:32Z</dcterms:created>
  <dcterms:modified xsi:type="dcterms:W3CDTF">2018-12-20T19:49:39Z</dcterms:modified>
</cp:coreProperties>
</file>

<file path=docProps/thumbnail.jpeg>
</file>